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4" r:id="rId5"/>
    <p:sldId id="287" r:id="rId6"/>
    <p:sldId id="286" r:id="rId7"/>
    <p:sldId id="290" r:id="rId8"/>
    <p:sldId id="291" r:id="rId9"/>
    <p:sldId id="278" r:id="rId10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C49"/>
    <a:srgbClr val="763B00"/>
    <a:srgbClr val="732603"/>
    <a:srgbClr val="970303"/>
    <a:srgbClr val="0F2D45"/>
    <a:srgbClr val="00192A"/>
    <a:srgbClr val="0D26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716"/>
  </p:normalViewPr>
  <p:slideViewPr>
    <p:cSldViewPr showGuides="1"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8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02C4DD-B254-47A6-93B6-2363963F1CE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1470025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项目名称：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" y="4876800"/>
            <a:ext cx="2971800" cy="381000"/>
          </a:xfrm>
          <a:ln w="3175"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承担科室</a:t>
            </a:r>
            <a:endParaRPr kumimoji="0" lang="zh-CN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3" name="副标题 2"/>
          <p:cNvSpPr txBox="1"/>
          <p:nvPr/>
        </p:nvSpPr>
        <p:spPr bwMode="auto">
          <a:xfrm>
            <a:off x="31242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主要研究者</a:t>
            </a:r>
            <a:endParaRPr kumimoji="0" lang="zh-CN" altLang="en-US" sz="16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4" name="副标题 2"/>
          <p:cNvSpPr txBox="1"/>
          <p:nvPr/>
        </p:nvSpPr>
        <p:spPr bwMode="auto">
          <a:xfrm>
            <a:off x="60198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申办方</a:t>
            </a:r>
            <a:r>
              <a:rPr kumimoji="0" lang="zh-CN" altLang="en-US" sz="1600" b="1" kern="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（如有）</a:t>
            </a:r>
            <a:endParaRPr kumimoji="0" lang="zh-CN" altLang="en-US" sz="1600" b="1" kern="0" cap="none" spc="0" normalizeH="0" baseline="0" noProof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5" name="副标题 2"/>
          <p:cNvSpPr txBox="1"/>
          <p:nvPr/>
        </p:nvSpPr>
        <p:spPr bwMode="auto">
          <a:xfrm>
            <a:off x="1524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科室：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6" name="副标题 2"/>
          <p:cNvSpPr txBox="1"/>
          <p:nvPr/>
        </p:nvSpPr>
        <p:spPr bwMode="auto">
          <a:xfrm>
            <a:off x="30480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姓名：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7" name="副标题 2"/>
          <p:cNvSpPr txBox="1"/>
          <p:nvPr/>
        </p:nvSpPr>
        <p:spPr bwMode="auto">
          <a:xfrm>
            <a:off x="5867400" y="5334000"/>
            <a:ext cx="31242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公司名：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3" name="标题 1"/>
          <p:cNvSpPr txBox="1"/>
          <p:nvPr/>
        </p:nvSpPr>
        <p:spPr bwMode="auto">
          <a:xfrm>
            <a:off x="0" y="13716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修正案汇报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algn="ctr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 dirty="0">
                <a:latin typeface="宋体" panose="02010600030101010101" pitchFamily="2" charset="-122"/>
                <a:ea typeface="+mn-ea"/>
                <a:cs typeface="+mn-cs"/>
              </a:rPr>
              <a:t>本次修正案修改情况</a:t>
            </a:r>
            <a:endParaRPr kumimoji="1" lang="en-US" altLang="zh-CN" sz="1600" kern="0" cap="none" spc="0" normalizeH="0" baseline="0" noProof="0" dirty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1" lang="en-US" altLang="zh-CN" sz="1600" kern="0" cap="none" spc="0" normalizeH="0" baseline="0" noProof="0" dirty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algn="ctr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（该项目初次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获得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伦理</a:t>
            </a: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委员会</a:t>
            </a: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批准时间</a:t>
            </a: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： </a:t>
            </a:r>
            <a:r>
              <a:rPr kumimoji="0" lang="en-US" sz="1600" u="sng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年</a:t>
            </a:r>
            <a:r>
              <a:rPr kumimoji="0" lang="en-US" sz="1600" u="sng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月</a:t>
            </a:r>
            <a:r>
              <a:rPr kumimoji="0" lang="en-US" sz="1600" u="sng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日</a:t>
            </a: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）</a:t>
            </a: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algn="ctr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一、</a:t>
            </a:r>
            <a:r>
              <a:rPr kumimoji="0" lang="zh-CN" sz="1600" b="1" kern="0" cap="none" spc="0" normalizeH="0" baseline="0" noProof="0" dirty="0">
                <a:latin typeface="+mn-lt"/>
                <a:ea typeface="+mn-ea"/>
                <a:cs typeface="+mn-cs"/>
              </a:rPr>
              <a:t>方案修改情况（如果适用）</a:t>
            </a:r>
            <a:endParaRPr kumimoji="0" lang="zh-CN" sz="1600" b="1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本次修改前方案版本号：</a:t>
            </a:r>
            <a:r>
              <a:rPr kumimoji="0" lang="en-US" sz="1600" u="sng" kern="0" cap="none" spc="0" normalizeH="0" baseline="0" noProof="0" dirty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本次修改后方案版本号：</a:t>
            </a:r>
            <a:r>
              <a:rPr kumimoji="0" lang="en-US" sz="1600" u="sng" kern="0" cap="none" spc="0" normalizeH="0" baseline="0" noProof="0" dirty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 dirty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 dirty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 dirty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33400" y="3276600"/>
          <a:ext cx="7315200" cy="227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905000"/>
                <a:gridCol w="1371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序号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修改前内容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修改后内容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修改对预期风险和受益的影响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修改对受试者权益与安全的影响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需要说明的情况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3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4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5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algn="ctr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>
                <a:latin typeface="宋体" panose="02010600030101010101" pitchFamily="2" charset="-122"/>
                <a:ea typeface="+mn-ea"/>
                <a:cs typeface="+mn-cs"/>
              </a:rPr>
              <a:t>本次修正案修改情况</a:t>
            </a:r>
            <a:endParaRPr kumimoji="1" lang="en-US" altLang="zh-CN" sz="1600" kern="0" cap="none" spc="0" normalizeH="0" baseline="0" noProof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algn="ctr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kern="0" cap="none" spc="0" normalizeH="0" baseline="0" noProof="0">
                <a:latin typeface="+mn-lt"/>
                <a:ea typeface="+mn-ea"/>
                <a:cs typeface="+mn-cs"/>
              </a:rPr>
              <a:t>二</a:t>
            </a:r>
            <a:r>
              <a:rPr kumimoji="0" lang="zh-CN" sz="1600" b="1" kern="0" cap="none" spc="0" normalizeH="0" baseline="0" noProof="0">
                <a:latin typeface="+mn-lt"/>
                <a:ea typeface="+mn-ea"/>
                <a:cs typeface="+mn-cs"/>
              </a:rPr>
              <a:t>、</a:t>
            </a:r>
            <a:r>
              <a:rPr kumimoji="0" lang="zh-CN" altLang="en-US" sz="1600" b="1" kern="0" cap="none" spc="0" normalizeH="0" baseline="0" noProof="0">
                <a:latin typeface="+mn-lt"/>
                <a:ea typeface="+mn-ea"/>
                <a:cs typeface="+mn-cs"/>
              </a:rPr>
              <a:t>知情同意书</a:t>
            </a:r>
            <a:r>
              <a:rPr kumimoji="0" lang="zh-CN" sz="1600" b="1" kern="0" cap="none" spc="0" normalizeH="0" baseline="0" noProof="0">
                <a:latin typeface="+mn-lt"/>
                <a:ea typeface="+mn-ea"/>
                <a:cs typeface="+mn-cs"/>
              </a:rPr>
              <a:t>修改情况（如果适用）</a:t>
            </a:r>
            <a:endParaRPr kumimoji="0" lang="zh-CN" sz="1600" b="1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本次修改前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知情同意书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；</a:t>
            </a:r>
            <a:endParaRPr kumimoji="0" lang="zh-CN" sz="1600" u="sng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本次修改后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知情同意书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09600" y="2971800"/>
          <a:ext cx="7315200" cy="227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905000"/>
                <a:gridCol w="1371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序号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修改前内容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修改后内容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修改对预期风险和受益的影响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修改对受试者权益与安全的影响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需要说明的情况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3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4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5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algn="ctr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>
                <a:latin typeface="宋体" panose="02010600030101010101" pitchFamily="2" charset="-122"/>
                <a:ea typeface="+mn-ea"/>
                <a:cs typeface="+mn-cs"/>
              </a:rPr>
              <a:t>本次修正案修改情况</a:t>
            </a:r>
            <a:endParaRPr kumimoji="1" lang="en-US" altLang="zh-CN" sz="1600" kern="0" cap="none" spc="0" normalizeH="0" baseline="0" noProof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algn="ctr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kern="0" cap="none" spc="0" normalizeH="0" baseline="0" noProof="0">
                <a:latin typeface="+mn-lt"/>
                <a:ea typeface="+mn-ea"/>
                <a:cs typeface="+mn-cs"/>
              </a:rPr>
              <a:t>三</a:t>
            </a:r>
            <a:r>
              <a:rPr kumimoji="0" lang="zh-CN" sz="1600" b="1" kern="0" cap="none" spc="0" normalizeH="0" baseline="0" noProof="0">
                <a:latin typeface="+mn-lt"/>
                <a:ea typeface="+mn-ea"/>
                <a:cs typeface="+mn-cs"/>
              </a:rPr>
              <a:t>、</a:t>
            </a:r>
            <a:r>
              <a:rPr kumimoji="0" lang="zh-CN" altLang="en-US" sz="1600" b="1" kern="0" cap="none" spc="0" normalizeH="0" baseline="0" noProof="0">
                <a:latin typeface="+mn-lt"/>
                <a:ea typeface="+mn-ea"/>
                <a:cs typeface="+mn-cs"/>
              </a:rPr>
              <a:t>招募广告</a:t>
            </a:r>
            <a:r>
              <a:rPr kumimoji="0" lang="zh-CN" sz="1600" b="1" kern="0" cap="none" spc="0" normalizeH="0" baseline="0" noProof="0">
                <a:latin typeface="+mn-lt"/>
                <a:ea typeface="+mn-ea"/>
                <a:cs typeface="+mn-cs"/>
              </a:rPr>
              <a:t>修改情况（如果适用）</a:t>
            </a:r>
            <a:endParaRPr kumimoji="0" lang="zh-CN" sz="1600" b="1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本次修改前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招募广告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；</a:t>
            </a:r>
            <a:endParaRPr kumimoji="0" lang="zh-CN" sz="1600" u="sng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本次修改后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招募广告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33400" y="2971800"/>
          <a:ext cx="7315200" cy="227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905000"/>
                <a:gridCol w="1371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序号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修改前内容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修改后内容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修改对预期风险和受益的影响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修改对受试者权益与安全的影响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需要说明的情况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3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4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5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algn="ctr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>
                <a:latin typeface="宋体" panose="02010600030101010101" pitchFamily="2" charset="-122"/>
                <a:ea typeface="+mn-ea"/>
                <a:cs typeface="+mn-cs"/>
              </a:rPr>
              <a:t>本次修正案修改情况</a:t>
            </a:r>
            <a:endParaRPr kumimoji="1" lang="en-US" altLang="zh-CN" sz="1600" kern="0" cap="none" spc="0" normalizeH="0" baseline="0" noProof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algn="ctr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kern="0" cap="none" spc="0" normalizeH="0" baseline="0" noProof="0">
                <a:latin typeface="+mn-lt"/>
                <a:ea typeface="+mn-ea"/>
                <a:cs typeface="+mn-cs"/>
              </a:rPr>
              <a:t>四</a:t>
            </a:r>
            <a:r>
              <a:rPr kumimoji="0" lang="zh-CN" sz="1600" b="1" kern="0" cap="none" spc="0" normalizeH="0" baseline="0" noProof="0">
                <a:latin typeface="+mn-lt"/>
                <a:ea typeface="+mn-ea"/>
                <a:cs typeface="+mn-cs"/>
              </a:rPr>
              <a:t>、</a:t>
            </a:r>
            <a:r>
              <a:rPr kumimoji="0" lang="zh-CN" altLang="en-US" sz="1600" b="1" kern="0" cap="none" spc="0" normalizeH="0" baseline="0" noProof="0">
                <a:latin typeface="+mn-lt"/>
                <a:ea typeface="+mn-ea"/>
                <a:cs typeface="+mn-cs"/>
              </a:rPr>
              <a:t>受试者日记卡</a:t>
            </a:r>
            <a:r>
              <a:rPr kumimoji="0" lang="en-US" altLang="zh-CN" sz="1600" b="1" kern="0" cap="none" spc="0" normalizeH="0" baseline="0" noProof="0"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600" b="1" kern="0" cap="none" spc="0" normalizeH="0" baseline="0" noProof="0">
                <a:latin typeface="+mn-lt"/>
                <a:ea typeface="+mn-ea"/>
                <a:cs typeface="+mn-cs"/>
              </a:rPr>
              <a:t>调查问卷等</a:t>
            </a:r>
            <a:r>
              <a:rPr kumimoji="0" lang="zh-CN" sz="1600" b="1" kern="0" cap="none" spc="0" normalizeH="0" baseline="0" noProof="0">
                <a:latin typeface="+mn-lt"/>
                <a:ea typeface="+mn-ea"/>
                <a:cs typeface="+mn-cs"/>
              </a:rPr>
              <a:t>修改情况（如果适用）</a:t>
            </a:r>
            <a:endParaRPr kumimoji="0" lang="zh-CN" sz="1600" b="1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本次修改前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受试者日记卡</a:t>
            </a:r>
            <a:r>
              <a:rPr kumimoji="0" lang="en-US" altLang="zh-CN" sz="1600" kern="0" cap="none" spc="0" normalizeH="0" baseline="0" noProof="0"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调查问卷等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；</a:t>
            </a:r>
            <a:endParaRPr kumimoji="0" lang="zh-CN" sz="1600" u="sng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本次修改后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受试者日记卡</a:t>
            </a:r>
            <a:r>
              <a:rPr kumimoji="0" lang="en-US" altLang="zh-CN" sz="1600" kern="0" cap="none" spc="0" normalizeH="0" baseline="0" noProof="0"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调查问卷等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版本号：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33400" y="2971800"/>
          <a:ext cx="7315200" cy="227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905000"/>
                <a:gridCol w="1371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序号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修改前内容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修改后内容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修改对预期风险和受益的影响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修改对受试者权益与安全的影响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需要说明的情况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3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4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5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algn="ctr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>
                <a:latin typeface="宋体" panose="02010600030101010101" pitchFamily="2" charset="-122"/>
                <a:ea typeface="+mn-ea"/>
                <a:cs typeface="+mn-cs"/>
              </a:rPr>
              <a:t>本次修正案修改情况</a:t>
            </a:r>
            <a:endParaRPr kumimoji="1" lang="en-US" altLang="zh-CN" sz="1600" kern="0" cap="none" spc="0" normalizeH="0" baseline="0" noProof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algn="ctr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kern="0" cap="none" spc="0" normalizeH="0" baseline="0" noProof="0">
                <a:latin typeface="+mn-lt"/>
                <a:ea typeface="+mn-ea"/>
                <a:cs typeface="+mn-cs"/>
              </a:rPr>
              <a:t>五</a:t>
            </a:r>
            <a:r>
              <a:rPr kumimoji="0" lang="zh-CN" sz="1600" b="1" kern="0" cap="none" spc="0" normalizeH="0" baseline="0" noProof="0">
                <a:latin typeface="+mn-lt"/>
                <a:ea typeface="+mn-ea"/>
                <a:cs typeface="+mn-cs"/>
              </a:rPr>
              <a:t>、</a:t>
            </a:r>
            <a:r>
              <a:rPr kumimoji="0" lang="zh-CN" altLang="en-US" sz="1600" b="1" kern="0" cap="none" spc="0" normalizeH="0" baseline="0" noProof="0">
                <a:latin typeface="+mn-lt"/>
                <a:ea typeface="+mn-ea"/>
                <a:cs typeface="+mn-cs"/>
              </a:rPr>
              <a:t>其余文件</a:t>
            </a:r>
            <a:r>
              <a:rPr kumimoji="0" lang="zh-CN" sz="1600" b="1" kern="0" cap="none" spc="0" normalizeH="0" baseline="0" noProof="0">
                <a:latin typeface="+mn-lt"/>
                <a:ea typeface="+mn-ea"/>
                <a:cs typeface="+mn-cs"/>
              </a:rPr>
              <a:t>修改情况（如果适用）</a:t>
            </a:r>
            <a:endParaRPr kumimoji="0" lang="zh-CN" sz="1600" b="1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本次修改前版本号：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；</a:t>
            </a:r>
            <a:endParaRPr kumimoji="0" lang="zh-CN" sz="1600" u="sng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本次修改后版本号：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sz="1600" kern="0" cap="none" spc="0" normalizeH="0" baseline="0" noProof="0">
                <a:latin typeface="+mn-lt"/>
                <a:ea typeface="+mn-ea"/>
                <a:cs typeface="+mn-cs"/>
              </a:rPr>
              <a:t>，版本日期：</a:t>
            </a:r>
            <a:r>
              <a:rPr kumimoji="0" lang="en-US" sz="1600" u="sng" kern="0" cap="none" spc="0" normalizeH="0" baseline="0" noProof="0"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kern="0" cap="none" spc="0" normalizeH="0" baseline="0" noProof="0">
                <a:latin typeface="+mn-lt"/>
                <a:ea typeface="+mn-ea"/>
                <a:cs typeface="+mn-cs"/>
              </a:rPr>
              <a:t>；</a:t>
            </a:r>
            <a:endParaRPr kumimoji="0" 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33400" y="2971800"/>
          <a:ext cx="7315200" cy="227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905000"/>
                <a:gridCol w="1371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序号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修改前内容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修改后内容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修改对预期风险和受益的影响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修改对受试者权益与安全的影响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</a:rPr>
                        <a:t>需要说明的情况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3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4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5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" name="标题 1"/>
          <p:cNvSpPr txBox="1"/>
          <p:nvPr/>
        </p:nvSpPr>
        <p:spPr bwMode="auto">
          <a:xfrm>
            <a:off x="0" y="28194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望各位专家提出宝贵意见，谢谢！</a:t>
            </a:r>
            <a:endParaRPr kumimoji="0" lang="en-US" altLang="zh-CN" sz="3200" b="1" kern="0" cap="none" spc="0" normalizeH="0" baseline="0" noProof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Thanks for experts advice</a:t>
            </a: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！</a:t>
            </a: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 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PP_MARK_KEY" val="4e7ef3dd-389d-40fb-9a18-1c60b1194d86"/>
  <p:tag name="COMMONDATA" val="eyJoZGlkIjoiZmMxZjBiOGRlMDUzYmMyZDBjZWQ1NjE1ZGRiYjcwMjIifQ=="/>
</p:tagLst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946</Words>
  <Application>WPS 演示</Application>
  <PresentationFormat>全屏显示(4:3)</PresentationFormat>
  <Paragraphs>183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Times New Roman</vt:lpstr>
      <vt:lpstr>华文中宋</vt:lpstr>
      <vt:lpstr>楷体</vt:lpstr>
      <vt:lpstr>Times New Roman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RJIRB</dc:creator>
  <cp:lastModifiedBy>愔嫕</cp:lastModifiedBy>
  <cp:revision>94</cp:revision>
  <dcterms:created xsi:type="dcterms:W3CDTF">2017-01-06T08:23:40Z</dcterms:created>
  <dcterms:modified xsi:type="dcterms:W3CDTF">2023-05-17T00:55:57Z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817B4DC6C8364C29A905AD916AC4723A_13</vt:lpwstr>
  </property>
  <property fmtid="{D5CDD505-2E9C-101B-9397-08002B2CF9AE}" pid="4" name="KSOProductBuildVer">
    <vt:lpwstr>2052-11.1.0.14309</vt:lpwstr>
  </property>
</Properties>
</file>