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81" r:id="rId7"/>
    <p:sldId id="280" r:id="rId8"/>
    <p:sldId id="259" r:id="rId9"/>
    <p:sldId id="260" r:id="rId10"/>
    <p:sldId id="262" r:id="rId11"/>
    <p:sldId id="263" r:id="rId12"/>
    <p:sldId id="269" r:id="rId13"/>
    <p:sldId id="272" r:id="rId14"/>
    <p:sldId id="275" r:id="rId15"/>
    <p:sldId id="274" r:id="rId16"/>
    <p:sldId id="279" r:id="rId17"/>
    <p:sldId id="276" r:id="rId18"/>
    <p:sldId id="282" r:id="rId19"/>
    <p:sldId id="284" r:id="rId20"/>
    <p:sldId id="278" r:id="rId21"/>
    <p:sldId id="296" r:id="rId22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C49"/>
    <a:srgbClr val="763B00"/>
    <a:srgbClr val="732603"/>
    <a:srgbClr val="970303"/>
    <a:srgbClr val="0F2D45"/>
    <a:srgbClr val="00192A"/>
    <a:srgbClr val="0D26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716"/>
  </p:normalViewPr>
  <p:slideViewPr>
    <p:cSldViewPr showGuides="1"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gs" Target="tags/tag23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61208F3-0BB5-47DD-9C34-90A41DBC0FA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1470025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项目名称：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" y="4876800"/>
            <a:ext cx="2971800" cy="381000"/>
          </a:xfrm>
          <a:ln w="3175"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承担科室</a:t>
            </a:r>
            <a:endParaRPr kumimoji="0" lang="zh-CN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cxnSp>
        <p:nvCxnSpPr>
          <p:cNvPr id="2053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3" name="副标题 2"/>
          <p:cNvSpPr txBox="1"/>
          <p:nvPr/>
        </p:nvSpPr>
        <p:spPr bwMode="auto">
          <a:xfrm>
            <a:off x="31242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主要研究者</a:t>
            </a:r>
            <a:endParaRPr kumimoji="0" lang="zh-CN" altLang="en-US" sz="16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4" name="副标题 2"/>
          <p:cNvSpPr txBox="1"/>
          <p:nvPr/>
        </p:nvSpPr>
        <p:spPr bwMode="auto">
          <a:xfrm>
            <a:off x="60198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申办方</a:t>
            </a:r>
            <a:r>
              <a:rPr kumimoji="0" lang="zh-CN" altLang="en-US" sz="1600" b="1" kern="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（如有）</a:t>
            </a:r>
            <a:endParaRPr kumimoji="0" lang="zh-CN" altLang="en-US" sz="1600" b="1" kern="0" cap="none" spc="0" normalizeH="0" baseline="0" noProof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5" name="副标题 2"/>
          <p:cNvSpPr txBox="1"/>
          <p:nvPr/>
        </p:nvSpPr>
        <p:spPr bwMode="auto">
          <a:xfrm>
            <a:off x="1524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科室：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6" name="副标题 2"/>
          <p:cNvSpPr txBox="1"/>
          <p:nvPr/>
        </p:nvSpPr>
        <p:spPr bwMode="auto">
          <a:xfrm>
            <a:off x="30480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姓名：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7" name="副标题 2"/>
          <p:cNvSpPr txBox="1"/>
          <p:nvPr/>
        </p:nvSpPr>
        <p:spPr bwMode="auto">
          <a:xfrm>
            <a:off x="5867400" y="5334000"/>
            <a:ext cx="31242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公司名：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3" name="标题 1"/>
          <p:cNvSpPr txBox="1"/>
          <p:nvPr/>
        </p:nvSpPr>
        <p:spPr bwMode="auto">
          <a:xfrm>
            <a:off x="0" y="13716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初始审查汇报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81000" y="304800"/>
            <a:ext cx="8763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   入排标准，中途退出标准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33400" y="1524000"/>
          <a:ext cx="8153400" cy="4191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3048000"/>
                <a:gridCol w="25146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入选标准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排除标准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中途退出标准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57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CN" altLang="en-US" sz="160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282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" name="标题 1"/>
          <p:cNvSpPr txBox="1"/>
          <p:nvPr/>
        </p:nvSpPr>
        <p:spPr bwMode="auto">
          <a:xfrm>
            <a:off x="0" y="28194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600" b="1" kern="0" cap="none" spc="0" normalizeH="0" baseline="0" noProof="0" dirty="0">
                <a:solidFill>
                  <a:schemeClr val="tx2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知情同意书介绍</a:t>
            </a:r>
            <a:endParaRPr kumimoji="0" lang="zh-CN" altLang="en-US" sz="3600" b="1" kern="0" cap="none" spc="0" normalizeH="0" baseline="0" noProof="0" dirty="0">
              <a:solidFill>
                <a:schemeClr val="tx2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cxnSp>
        <p:nvCxnSpPr>
          <p:cNvPr id="12293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81000" y="304800"/>
            <a:ext cx="8763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   知情同意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33400" y="1981200"/>
          <a:ext cx="7924800" cy="17065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00"/>
                <a:gridCol w="6172200"/>
              </a:tblGrid>
              <a:tr h="335280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一、知情同意过程</a:t>
                      </a:r>
                      <a:endParaRPr lang="en-US" altLang="zh-CN" sz="20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  <a:p>
                      <a:pPr algn="l"/>
                      <a:endParaRPr lang="zh-CN" altLang="en-US" sz="20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由谁做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CN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在哪里做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CN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怎么做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CN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331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81000" y="304800"/>
            <a:ext cx="8763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   知情同意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09600" y="1020763"/>
          <a:ext cx="7924800" cy="4205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"/>
                <a:gridCol w="2438400"/>
                <a:gridCol w="2133600"/>
                <a:gridCol w="762000"/>
                <a:gridCol w="1981200"/>
              </a:tblGrid>
              <a:tr h="350379">
                <a:tc gridSpan="5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二、知情同意内容（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1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）</a:t>
                      </a:r>
                      <a:endParaRPr lang="en-US" altLang="zh-CN" sz="11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822903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可能的风险与不适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CN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82290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预期受益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CN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82290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受试者的备选治疗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CN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335253">
                <a:tc gridSpan="2">
                  <a:txBody>
                    <a:bodyPr/>
                    <a:lstStyle/>
                    <a:p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补偿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金额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5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赔偿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保险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5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费用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申办方承担费用具体项目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335253"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受试者自付费用具体项目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cxnSp>
        <p:nvCxnSpPr>
          <p:cNvPr id="14375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81000" y="304800"/>
            <a:ext cx="8763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   知情同意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341438"/>
          <a:ext cx="7924800" cy="49545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4876800"/>
              </a:tblGrid>
              <a:tr h="539217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二、知情同意内容（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2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）</a:t>
                      </a:r>
                      <a:endParaRPr lang="en-US" altLang="zh-CN" sz="20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altLang="zh-CN" sz="11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受试者信息保密性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受试者自愿性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4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样本的使用范围及时限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与试验相关的损害后的治疗措施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受试者及研究者权利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385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81000" y="304800"/>
            <a:ext cx="8763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   知情同意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81000" y="1600200"/>
          <a:ext cx="7924800" cy="39925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00400"/>
                <a:gridCol w="4724400"/>
              </a:tblGrid>
              <a:tr h="700983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三、弱势群体</a:t>
                      </a:r>
                      <a:endParaRPr lang="en-US" altLang="zh-CN" sz="20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zh-CN" altLang="en-US" sz="20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895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涉及的弱势群体种类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CN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8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必要理由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CN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895">
                <a:tc>
                  <a:txBody>
                    <a:bodyPr/>
                    <a:lstStyle/>
                    <a:p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保护措施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8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知情同意书的签署特殊要求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CN" sz="160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6406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" name="标题 1"/>
          <p:cNvSpPr txBox="1"/>
          <p:nvPr/>
        </p:nvSpPr>
        <p:spPr bwMode="auto">
          <a:xfrm>
            <a:off x="0" y="28194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600" b="1" kern="0" cap="none" spc="0" normalizeH="0" baseline="0" noProof="0" dirty="0">
                <a:solidFill>
                  <a:schemeClr val="tx2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风险预案</a:t>
            </a:r>
            <a:endParaRPr kumimoji="0" lang="zh-CN" altLang="en-US" sz="3600" b="1" kern="0" cap="none" spc="0" normalizeH="0" baseline="0" noProof="0" dirty="0">
              <a:solidFill>
                <a:schemeClr val="tx2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" name="标题 1"/>
          <p:cNvSpPr txBox="1"/>
          <p:nvPr/>
        </p:nvSpPr>
        <p:spPr bwMode="auto">
          <a:xfrm>
            <a:off x="0" y="28194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望各位专家提出宝贵意见，谢谢！</a:t>
            </a:r>
            <a:endParaRPr kumimoji="0" lang="en-US" altLang="zh-CN" sz="3200" b="1" kern="0" cap="none" spc="0" normalizeH="0" baseline="0" noProof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Thanks for experts advice</a:t>
            </a: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！</a:t>
            </a: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 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" name="标题 1"/>
          <p:cNvSpPr txBox="1"/>
          <p:nvPr/>
        </p:nvSpPr>
        <p:spPr bwMode="auto">
          <a:xfrm>
            <a:off x="457200" y="1371600"/>
            <a:ext cx="7630795" cy="22752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l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、如有药物内外包装或医疗器械图片请在汇报</a:t>
            </a:r>
            <a:r>
              <a:rPr kumimoji="0" lang="en-US" altLang="zh-CN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PPT</a:t>
            </a:r>
            <a:r>
              <a:rPr kumimoji="0" lang="zh-CN" altLang="en-US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中体现；</a:t>
            </a:r>
            <a:endParaRPr kumimoji="0" lang="zh-CN" altLang="en-US" sz="1600" b="1" i="1" kern="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  <a:p>
            <a:pPr marR="0" algn="l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、请汇报者控制好汇报时间在</a:t>
            </a:r>
            <a:r>
              <a:rPr kumimoji="0" lang="en-US" altLang="zh-CN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5-10</a:t>
            </a:r>
            <a:r>
              <a:rPr kumimoji="0" lang="zh-CN" altLang="en-US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分钟；</a:t>
            </a:r>
            <a:endParaRPr kumimoji="0" lang="zh-CN" altLang="en-US" sz="1600" b="1" i="1" kern="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  <a:p>
            <a:pPr marR="0" algn="l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PPT</a:t>
            </a:r>
            <a:r>
              <a:rPr kumimoji="0" lang="zh-CN" altLang="en-US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模板中未及时项请勿删除，备注无即可；</a:t>
            </a:r>
            <a:endParaRPr kumimoji="0" lang="zh-CN" altLang="en-US" sz="1600" b="1" i="1" kern="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  <a:p>
            <a:pPr marR="0" algn="l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、此次汇报</a:t>
            </a:r>
            <a:r>
              <a:rPr kumimoji="0" lang="en-US" altLang="zh-CN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PPT</a:t>
            </a:r>
            <a:r>
              <a:rPr kumimoji="0" lang="zh-CN" altLang="en-US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先给主要研究者审核定稿后，再发送给伦理秘书；</a:t>
            </a:r>
            <a:endParaRPr kumimoji="0" lang="zh-CN" altLang="en-US" sz="1600" b="1" i="1" kern="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  <a:p>
            <a:pPr marR="0" algn="l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1600" b="1" i="1" kern="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、此页为备注，正式版请删除此张，谢谢！</a:t>
            </a:r>
            <a:endParaRPr kumimoji="0" lang="zh-CN" altLang="en-US" sz="1600" b="1" i="1" kern="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1" name="标题 1"/>
          <p:cNvSpPr txBox="1"/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       研究项目概况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609600" y="1676400"/>
          <a:ext cx="8001001" cy="234632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16207"/>
                <a:gridCol w="2498593"/>
                <a:gridCol w="1396735"/>
                <a:gridCol w="2489466"/>
              </a:tblGrid>
              <a:tr h="3351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伦理受理号</a:t>
                      </a:r>
                      <a:endParaRPr lang="zh-CN" altLang="en-US" sz="1600" b="1" dirty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altLang="en-US" sz="16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项目名称</a:t>
                      </a:r>
                      <a:endParaRPr lang="zh-CN" altLang="en-US" sz="1600" b="1" dirty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承担科室</a:t>
                      </a:r>
                      <a:endParaRPr lang="zh-CN" altLang="en-US" sz="1600" b="1" dirty="0" smtClean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主要研究者</a:t>
                      </a:r>
                      <a:endParaRPr lang="zh-CN" altLang="en-US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申办方</a:t>
                      </a:r>
                      <a:endParaRPr lang="zh-CN" altLang="en-US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CRO</a:t>
                      </a: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公司</a:t>
                      </a:r>
                      <a:endParaRPr lang="zh-CN" altLang="en-US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经费来源</a:t>
                      </a:r>
                      <a:endParaRPr lang="zh-CN" altLang="en-US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组长单位</a:t>
                      </a:r>
                      <a:endParaRPr lang="zh-CN" altLang="en-US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是否已批准</a:t>
                      </a:r>
                      <a:endParaRPr lang="zh-CN" altLang="en-US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参与单位</a:t>
                      </a:r>
                      <a:endParaRPr lang="zh-CN" altLang="en-US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112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0480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    研究团队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33400" y="1524000"/>
          <a:ext cx="8077200" cy="3200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00199"/>
                <a:gridCol w="1642799"/>
                <a:gridCol w="1611400"/>
                <a:gridCol w="1611400"/>
                <a:gridCol w="1611400"/>
              </a:tblGrid>
              <a:tr h="409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PI</a:t>
                      </a: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在研项目数量</a:t>
                      </a:r>
                      <a:endParaRPr lang="zh-CN" altLang="en-US" sz="1600" b="1" dirty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zh-CN" altLang="en-US" sz="16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PI</a:t>
                      </a: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利益冲突申明</a:t>
                      </a:r>
                      <a:endParaRPr lang="zh-CN" altLang="en-US" sz="1600" b="1" dirty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09612"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zh-CN" altLang="en-US" sz="1600" b="1" dirty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姓名</a:t>
                      </a:r>
                      <a:endParaRPr lang="zh-CN" altLang="en-US" sz="1600" b="1" dirty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科室</a:t>
                      </a:r>
                      <a:endParaRPr lang="zh-CN" altLang="en-US" sz="1600" b="1" dirty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职称</a:t>
                      </a:r>
                      <a:endParaRPr lang="zh-CN" altLang="en-US" sz="1600" b="1" dirty="0" smtClean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负责事项</a:t>
                      </a:r>
                      <a:endParaRPr lang="zh-CN" altLang="en-US" sz="1600" b="1" dirty="0" smtClean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GCP</a:t>
                      </a:r>
                      <a:r>
                        <a:rPr lang="zh-CN" altLang="en-US" sz="1600" b="1" dirty="0" smtClean="0">
                          <a:latin typeface="华文中宋" pitchFamily="2" charset="-122"/>
                          <a:ea typeface="华文中宋" pitchFamily="2" charset="-122"/>
                        </a:rPr>
                        <a:t>证书时间</a:t>
                      </a:r>
                      <a:endParaRPr lang="zh-CN" altLang="en-US" sz="1600" b="1" dirty="0" smtClean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1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1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1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CN" altLang="en-US" sz="1600" b="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143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0480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    研究开展的临床意义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cxnSp>
        <p:nvCxnSpPr>
          <p:cNvPr id="5124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5125" name="TextBox 14"/>
          <p:cNvSpPr txBox="1"/>
          <p:nvPr/>
        </p:nvSpPr>
        <p:spPr>
          <a:xfrm>
            <a:off x="746125" y="1143000"/>
            <a:ext cx="7696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Arial" panose="020B0604020202020204" pitchFamily="34" charset="0"/>
              </a:rPr>
              <a:t>      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" name="标题 1"/>
          <p:cNvSpPr txBox="1"/>
          <p:nvPr/>
        </p:nvSpPr>
        <p:spPr bwMode="auto">
          <a:xfrm>
            <a:off x="0" y="28194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600" b="1" kern="0" cap="none" spc="0" normalizeH="0" baseline="0" noProof="0" dirty="0">
                <a:solidFill>
                  <a:schemeClr val="tx2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方案介绍</a:t>
            </a:r>
            <a:endParaRPr kumimoji="0" lang="zh-CN" altLang="en-US" sz="3600" b="1" kern="0" cap="none" spc="0" normalizeH="0" baseline="0" noProof="0" dirty="0">
              <a:solidFill>
                <a:schemeClr val="tx2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cxnSp>
        <p:nvCxnSpPr>
          <p:cNvPr id="6149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00200" y="381000"/>
            <a:ext cx="23355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kern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方案介绍</a:t>
            </a:r>
            <a:endParaRPr lang="zh-CN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        研究背景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609600" y="1371600"/>
          <a:ext cx="8001000" cy="27051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001000"/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16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研究前期的动物实验及文献基础</a:t>
                      </a:r>
                      <a:endParaRPr kumimoji="1" lang="zh-CN" altLang="en-US" sz="16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 smtClean="0"/>
                        <a:t>    </a:t>
                      </a:r>
                      <a:endParaRPr lang="zh-CN" altLang="en-US" sz="1600" b="1" dirty="0">
                        <a:latin typeface="华文中宋" pitchFamily="2" charset="-122"/>
                        <a:ea typeface="华文中宋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180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04800" y="304800"/>
            <a:ext cx="88392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    研究内容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7700" y="1141413"/>
          <a:ext cx="7962900" cy="356711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95400"/>
                <a:gridCol w="2514600"/>
                <a:gridCol w="2438400"/>
                <a:gridCol w="1714500"/>
              </a:tblGrid>
              <a:tr h="823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研究目的</a:t>
                      </a:r>
                      <a:endParaRPr lang="zh-CN" altLang="en-US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altLang="zh-CN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</a:tr>
              <a:tr h="29346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研究方法</a:t>
                      </a:r>
                      <a:endParaRPr lang="en-US" altLang="zh-CN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</a:tr>
              <a:tr h="457237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研究内容：</a:t>
                      </a:r>
                      <a:endParaRPr lang="zh-CN" altLang="zh-CN" sz="1600" dirty="0" smtClean="0"/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试验人群</a:t>
                      </a:r>
                      <a:endParaRPr lang="en-US" altLang="zh-CN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样本量</a:t>
                      </a:r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(</a:t>
                      </a: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我院数量、总数</a:t>
                      </a:r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              </a:t>
                      </a:r>
                      <a:endParaRPr lang="en-US" altLang="zh-CN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试验分组</a:t>
                      </a:r>
                      <a:endParaRPr lang="en-US" altLang="zh-CN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是否使用安慰剂</a:t>
                      </a:r>
                      <a:endParaRPr lang="en-US" altLang="zh-CN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研究周期</a:t>
                      </a:r>
                      <a:endParaRPr lang="en-US" altLang="zh-CN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</a:tr>
              <a:tr h="457237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kern="1200" dirty="0" smtClean="0">
                          <a:solidFill>
                            <a:schemeClr val="dk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是否涉及人类遗传资源采集、收集、买卖、出口、出境</a:t>
                      </a:r>
                      <a:endParaRPr lang="en-US" altLang="zh-CN" sz="1600" b="1" kern="1200" dirty="0" smtClean="0">
                        <a:solidFill>
                          <a:schemeClr val="dk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229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81000" y="304800"/>
            <a:ext cx="8763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   试验设计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cxnSp>
        <p:nvCxnSpPr>
          <p:cNvPr id="9220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381000" y="304800"/>
            <a:ext cx="8763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   受试者招募方式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33400" y="1524000"/>
          <a:ext cx="8153400" cy="4191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/>
                <a:gridCol w="2971800"/>
                <a:gridCol w="26670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招募方式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招募广告投放模式</a:t>
                      </a:r>
                      <a:endParaRPr lang="en-US" altLang="zh-CN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华文中宋" pitchFamily="2" charset="-122"/>
                          <a:ea typeface="华文中宋" pitchFamily="2" charset="-122"/>
                          <a:cs typeface="+mn-cs"/>
                        </a:rPr>
                        <a:t>招募广告</a:t>
                      </a: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华文中宋" pitchFamily="2" charset="-122"/>
                        <a:ea typeface="华文中宋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5720">
                <a:tc>
                  <a:txBody>
                    <a:bodyPr/>
                    <a:lstStyle/>
                    <a:p>
                      <a:endParaRPr lang="zh-CN" altLang="en-US" sz="16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60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600" kern="1200" dirty="0">
                        <a:solidFill>
                          <a:schemeClr val="dk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258" name="AutoShape 5"/>
          <p:cNvCxnSpPr/>
          <p:nvPr/>
        </p:nvCxnSpPr>
        <p:spPr>
          <a:xfrm>
            <a:off x="1447800" y="914400"/>
            <a:ext cx="6705600" cy="0"/>
          </a:xfrm>
          <a:prstGeom prst="straightConnector1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04800" y="0"/>
            <a:ext cx="821055" cy="9855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TABLE_BEAUTIFY" val="smartTable{93138992-a9b5-4c3a-ab13-81217998ebf2}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UNIT_TABLE_BEAUTIFY" val="smartTable{566e465f-3335-45cd-a74b-731c72402798}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PP_MARK_KEY" val="928c148f-3066-4666-9f3c-2ce22011cebf"/>
  <p:tag name="COMMONDATA" val="eyJoZGlkIjoiZmMxZjBiOGRlMDUzYmMyZDBjZWQ1NjE1ZGRiYjcwMjI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TABLE_BEAUTIFY" val="smartTable{1eab061d-b913-41cc-8266-233a1d0961ab}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TABLE_BEAUTIFY" val="smartTable{c2af0d57-0151-4ffc-85bf-a148bd24cafe}"/>
</p:tagLst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993</Words>
  <Application>WPS 演示</Application>
  <PresentationFormat>全屏显示(4:3)</PresentationFormat>
  <Paragraphs>257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华文中宋</vt:lpstr>
      <vt:lpstr>楷体</vt:lpstr>
      <vt:lpstr>Times New Roman</vt:lpstr>
      <vt:lpstr>Arial Unicode MS</vt:lpstr>
      <vt:lpstr>Calibri</vt:lpstr>
      <vt:lpstr>Office 主题</vt:lpstr>
      <vt:lpstr>项目名称：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RJIRB</dc:creator>
  <cp:lastModifiedBy>愔嫕</cp:lastModifiedBy>
  <cp:revision>96</cp:revision>
  <dcterms:created xsi:type="dcterms:W3CDTF">2017-01-06T08:23:00Z</dcterms:created>
  <dcterms:modified xsi:type="dcterms:W3CDTF">2023-08-09T06:45:34Z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B4C26B95A9014F18A53448D5E256C3DD_13</vt:lpwstr>
  </property>
  <property fmtid="{D5CDD505-2E9C-101B-9397-08002B2CF9AE}" pid="4" name="KSOProductBuildVer">
    <vt:lpwstr>2052-11.1.0.14309</vt:lpwstr>
  </property>
</Properties>
</file>