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4" r:id="rId5"/>
    <p:sldId id="292" r:id="rId6"/>
    <p:sldId id="287" r:id="rId7"/>
    <p:sldId id="293" r:id="rId8"/>
    <p:sldId id="278" r:id="rId9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5C49"/>
    <a:srgbClr val="763B00"/>
    <a:srgbClr val="732603"/>
    <a:srgbClr val="970303"/>
    <a:srgbClr val="0F2D45"/>
    <a:srgbClr val="00192A"/>
    <a:srgbClr val="0D26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716"/>
  </p:normalViewPr>
  <p:slideViewPr>
    <p:cSldViewPr showGuides="1"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8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F94F109-D7A3-463A-93BC-2BCC2EAFEAE1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1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1470025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项目名称：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" y="4876800"/>
            <a:ext cx="2971800" cy="381000"/>
          </a:xfrm>
          <a:ln w="3175"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承担科室</a:t>
            </a:r>
            <a:endParaRPr kumimoji="0" lang="zh-CN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3" name="副标题 2"/>
          <p:cNvSpPr txBox="1"/>
          <p:nvPr/>
        </p:nvSpPr>
        <p:spPr bwMode="auto">
          <a:xfrm>
            <a:off x="31242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主要研究者</a:t>
            </a:r>
            <a:endParaRPr kumimoji="0" lang="zh-CN" altLang="en-US" sz="16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4" name="副标题 2"/>
          <p:cNvSpPr txBox="1"/>
          <p:nvPr/>
        </p:nvSpPr>
        <p:spPr bwMode="auto">
          <a:xfrm>
            <a:off x="6019800" y="4876800"/>
            <a:ext cx="2971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b="1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申办方</a:t>
            </a:r>
            <a:r>
              <a:rPr kumimoji="0" lang="zh-CN" altLang="en-US" sz="1600" b="1" kern="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（如有）</a:t>
            </a:r>
            <a:endParaRPr kumimoji="0" lang="zh-CN" altLang="en-US" sz="1600" b="1" kern="0" cap="none" spc="0" normalizeH="0" baseline="0" noProof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5" name="副标题 2"/>
          <p:cNvSpPr txBox="1"/>
          <p:nvPr/>
        </p:nvSpPr>
        <p:spPr bwMode="auto">
          <a:xfrm>
            <a:off x="1524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科室：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6" name="副标题 2"/>
          <p:cNvSpPr txBox="1"/>
          <p:nvPr/>
        </p:nvSpPr>
        <p:spPr bwMode="auto">
          <a:xfrm>
            <a:off x="3048000" y="5334000"/>
            <a:ext cx="2971800" cy="381000"/>
          </a:xfrm>
          <a:prstGeom prst="rect">
            <a:avLst/>
          </a:prstGeom>
          <a:noFill/>
          <a:ln w="317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姓名：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7" name="副标题 2"/>
          <p:cNvSpPr txBox="1"/>
          <p:nvPr/>
        </p:nvSpPr>
        <p:spPr bwMode="auto">
          <a:xfrm>
            <a:off x="5867400" y="5334000"/>
            <a:ext cx="31242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公司名：</a:t>
            </a:r>
            <a:endParaRPr kumimoji="0" lang="zh-CN" altLang="en-US" sz="1600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23" name="标题 1"/>
          <p:cNvSpPr txBox="1"/>
          <p:nvPr/>
        </p:nvSpPr>
        <p:spPr bwMode="auto">
          <a:xfrm>
            <a:off x="0" y="13716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en-US" altLang="zh-CN" sz="2400" b="1" kern="0" cap="none" spc="0" normalizeH="0" baseline="0" noProof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SAE</a:t>
            </a:r>
            <a:r>
              <a:rPr kumimoji="0" lang="zh-CN" altLang="en-US" sz="2400" b="1" kern="0" cap="none" spc="0" normalizeH="0" baseline="0" noProof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汇报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1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305800" cy="548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1" lang="en-US" altLang="zh-CN" sz="1600" kern="0" cap="none" spc="0" normalizeH="0" baseline="0" noProof="0" dirty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algn="ctr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一、</a:t>
            </a:r>
            <a:r>
              <a:rPr kumimoji="0" lang="zh-CN" altLang="en-US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项目概况</a:t>
            </a:r>
            <a:r>
              <a:rPr kumimoji="0" lang="zh-CN" altLang="en-US" sz="1600" b="1" kern="120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sz="1600" b="1" kern="0" cap="none" spc="0" normalizeH="0" baseline="0" noProof="0" dirty="0">
                <a:latin typeface="+mn-lt"/>
                <a:ea typeface="+mn-ea"/>
                <a:cs typeface="+mn-cs"/>
              </a:rPr>
              <a:t> </a:t>
            </a:r>
            <a:endParaRPr kumimoji="0" lang="en-US" sz="1600" b="1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   该</a:t>
            </a: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项目初次获得</a:t>
            </a:r>
            <a:r>
              <a:rPr kumimoji="0" lang="zh-CN" altLang="zh-CN" sz="1600" kern="0" cap="none" spc="0" normalizeH="0" baseline="0" noProof="0" dirty="0">
                <a:latin typeface="+mn-lt"/>
                <a:ea typeface="+mn-ea"/>
                <a:cs typeface="+mn-cs"/>
              </a:rPr>
              <a:t>伦理委员会</a:t>
            </a: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批准时间</a:t>
            </a:r>
            <a:r>
              <a:rPr kumimoji="0" lang="zh-CN" altLang="zh-CN" sz="1600" kern="0" cap="none" spc="0" normalizeH="0" baseline="0" noProof="0" dirty="0">
                <a:latin typeface="+mn-lt"/>
                <a:ea typeface="+mn-ea"/>
                <a:cs typeface="+mn-cs"/>
              </a:rPr>
              <a:t>： </a:t>
            </a:r>
            <a:r>
              <a:rPr kumimoji="0" lang="en-US" altLang="zh-CN" sz="1600" u="sng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zh-CN" sz="1600" kern="0" cap="none" spc="0" normalizeH="0" baseline="0" noProof="0" dirty="0">
                <a:latin typeface="+mn-lt"/>
                <a:ea typeface="+mn-ea"/>
                <a:cs typeface="+mn-cs"/>
              </a:rPr>
              <a:t>年</a:t>
            </a:r>
            <a:r>
              <a:rPr kumimoji="0" lang="en-US" altLang="zh-CN" sz="1600" u="sng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zh-CN" sz="1600" kern="0" cap="none" spc="0" normalizeH="0" baseline="0" noProof="0" dirty="0">
                <a:latin typeface="+mn-lt"/>
                <a:ea typeface="+mn-ea"/>
                <a:cs typeface="+mn-cs"/>
              </a:rPr>
              <a:t>月</a:t>
            </a:r>
            <a:r>
              <a:rPr kumimoji="0" lang="en-US" altLang="zh-CN" sz="1600" u="sng" kern="0" cap="none" spc="0" normalizeH="0" baseline="0" noProof="0" dirty="0">
                <a:latin typeface="+mn-lt"/>
                <a:ea typeface="+mn-ea"/>
                <a:cs typeface="+mn-cs"/>
              </a:rPr>
              <a:t>       </a:t>
            </a:r>
            <a:r>
              <a:rPr kumimoji="0" lang="zh-CN" alt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日</a:t>
            </a: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   计划入组例数：</a:t>
            </a:r>
            <a:r>
              <a:rPr kumimoji="0" lang="en-US" altLang="zh-CN" sz="1600" u="sng" kern="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en-US" sz="1600" u="sng" kern="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</a:t>
            </a: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   已入组例数：</a:t>
            </a:r>
            <a:r>
              <a:rPr kumimoji="0" lang="en-US" altLang="zh-CN" sz="1600" u="sng" kern="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    </a:t>
            </a:r>
            <a:r>
              <a:rPr kumimoji="0" lang="zh-CN" altLang="en-US" sz="1600" u="sng" kern="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例</a:t>
            </a:r>
            <a:endParaRPr kumimoji="0" lang="en-US" altLang="zh-CN" sz="1600" kern="0" cap="none" spc="0" normalizeH="0" baseline="0" noProof="0" dirty="0" smtClean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   已发生</a:t>
            </a:r>
            <a:r>
              <a:rPr kumimoji="0" lang="en-US" alt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SAE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例数情况：</a:t>
            </a:r>
            <a:r>
              <a:rPr kumimoji="0" lang="zh-CN" altLang="en-US" sz="1600" i="1" kern="0" cap="none" spc="0" normalizeH="0" baseline="0" noProof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本院</a:t>
            </a:r>
            <a:r>
              <a:rPr kumimoji="0" lang="en-US" altLang="zh-CN" sz="1600" i="1" kern="0" cap="none" spc="0" normalizeH="0" baseline="0" noProof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600" i="1" kern="0" cap="none" spc="0" normalizeH="0" baseline="0" noProof="0" dirty="0" smtClean="0">
                <a:solidFill>
                  <a:srgbClr val="FF0000"/>
                </a:solidFill>
                <a:latin typeface="+mn-lt"/>
                <a:cs typeface="+mn-cs"/>
              </a:rPr>
              <a:t>外院</a:t>
            </a: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200400"/>
          <a:ext cx="7467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614"/>
                <a:gridCol w="1199614"/>
                <a:gridCol w="1199515"/>
                <a:gridCol w="2249376"/>
                <a:gridCol w="1619480"/>
              </a:tblGrid>
              <a:tr h="406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</a:rPr>
                        <a:t>SAE</a:t>
                      </a:r>
                      <a:r>
                        <a:rPr lang="zh-CN" altLang="en-US" sz="1200" b="0" kern="100" dirty="0" smtClean="0">
                          <a:solidFill>
                            <a:schemeClr val="tx1"/>
                          </a:solidFill>
                        </a:rPr>
                        <a:t>例次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b="0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发生时间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b="0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是否非预期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b="0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与研究相关性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b="0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rPr>
                        <a:t>恢复情况</a:t>
                      </a:r>
                      <a:endParaRPr lang="zh-CN" sz="1050" b="0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1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2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3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4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altLang="zh-CN" b="0" dirty="0" smtClean="0"/>
                        <a:t>5</a:t>
                      </a:r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图片 4" descr="sk logo new_画板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  <p:controls/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65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305800" cy="548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zh-CN" altLang="en-US" sz="1700" b="1" kern="0" cap="none" spc="0" normalizeH="0" baseline="0" noProof="0" dirty="0" smtClean="0">
                <a:latin typeface="宋体" panose="02010600030101010101" pitchFamily="2" charset="-122"/>
                <a:ea typeface="+mn-ea"/>
                <a:cs typeface="+mn-cs"/>
              </a:rPr>
              <a:t>二、本次</a:t>
            </a:r>
            <a:r>
              <a:rPr kumimoji="1" lang="en-US" altLang="zh-CN" sz="1700" b="1" kern="0" cap="none" spc="0" normalizeH="0" baseline="0" noProof="0" dirty="0" smtClean="0">
                <a:latin typeface="宋体" panose="02010600030101010101" pitchFamily="2" charset="-122"/>
                <a:ea typeface="+mn-ea"/>
                <a:cs typeface="+mn-cs"/>
              </a:rPr>
              <a:t>SAE</a:t>
            </a:r>
            <a:r>
              <a:rPr kumimoji="1" lang="zh-CN" altLang="en-US" sz="1700" b="1" kern="0" cap="none" spc="0" normalizeH="0" baseline="0" noProof="0" dirty="0" smtClean="0">
                <a:latin typeface="宋体" panose="02010600030101010101" pitchFamily="2" charset="-122"/>
                <a:ea typeface="+mn-ea"/>
                <a:cs typeface="+mn-cs"/>
              </a:rPr>
              <a:t>情况：</a:t>
            </a:r>
            <a:endParaRPr kumimoji="1" lang="en-US" altLang="zh-CN" sz="1700" b="1" kern="0" cap="none" spc="0" normalizeH="0" baseline="0" noProof="0" dirty="0" smtClean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>
              <a:lnSpc>
                <a:spcPct val="8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zh-CN" altLang="en-US" sz="1600" kern="0" cap="none" spc="0" normalizeH="0" baseline="0" noProof="0" dirty="0">
                <a:latin typeface="+mn-lt"/>
                <a:ea typeface="+mn-ea"/>
                <a:cs typeface="+mn-cs"/>
              </a:rPr>
              <a:t>报告类型：□首次 □随访 □总结</a:t>
            </a: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详细描述</a:t>
            </a:r>
            <a:r>
              <a:rPr kumimoji="0" lang="en-US" alt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S</a:t>
            </a:r>
            <a:r>
              <a:rPr kumimoji="0" lang="en-US" altLang="zh-CN" sz="1600" kern="120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AE</a:t>
            </a:r>
            <a:r>
              <a:rPr kumimoji="0" lang="zh-CN" altLang="en-US" sz="1600" kern="120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发生情况：</a:t>
            </a:r>
            <a:r>
              <a:rPr kumimoji="0" lang="en-US" sz="1600" kern="0" cap="none" spc="0" normalizeH="0" baseline="0" noProof="0" dirty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  <p:controls/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SAE</a:t>
            </a:r>
            <a:r>
              <a:rPr kumimoji="0" lang="zh-CN" altLang="en-US" sz="1600" b="1" kern="0" cap="none" spc="0" normalizeH="0" baseline="0" noProof="0" dirty="0" smtClean="0">
                <a:latin typeface="+mn-lt"/>
                <a:ea typeface="+mn-ea"/>
                <a:cs typeface="+mn-cs"/>
              </a:rPr>
              <a:t>处理情况：</a:t>
            </a:r>
            <a:endParaRPr kumimoji="0" lang="zh-CN" sz="1600" b="1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sz="1600" kern="0" cap="none" spc="0" normalizeH="0" baseline="0" noProof="0" dirty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89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1066800"/>
            <a:ext cx="8305800" cy="548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indent="-342900" defTabSz="914400" eaLnBrk="1" hangingPunct="1"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1" lang="en-US" altLang="zh-CN" sz="1600" kern="0" cap="none" spc="0" normalizeH="0" baseline="0" noProof="0" dirty="0">
              <a:latin typeface="宋体" panose="02010600030101010101" pitchFamily="2" charset="-122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三</a:t>
            </a:r>
            <a:r>
              <a:rPr kumimoji="0" lang="zh-CN" sz="1600" kern="0" cap="none" spc="0" normalizeH="0" baseline="0" noProof="0" dirty="0" smtClean="0">
                <a:latin typeface="+mn-lt"/>
                <a:ea typeface="+mn-ea"/>
                <a:cs typeface="+mn-cs"/>
              </a:rPr>
              <a:t>、</a:t>
            </a:r>
            <a:r>
              <a:rPr kumimoji="0" lang="zh-CN" altLang="en-US" sz="1600" kern="0" cap="none" spc="0" normalizeH="0" baseline="0" noProof="0" dirty="0" smtClean="0">
                <a:latin typeface="+mn-lt"/>
                <a:ea typeface="+mn-ea"/>
                <a:cs typeface="+mn-cs"/>
              </a:rPr>
              <a:t>其它需要说明的情况</a:t>
            </a:r>
            <a:r>
              <a:rPr kumimoji="0" lang="zh-CN" altLang="en-US" sz="1600" kern="1200" cap="none" spc="0" normalizeH="0" baseline="0" noProof="0" dirty="0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：</a:t>
            </a:r>
            <a:r>
              <a:rPr kumimoji="0" lang="en-US" sz="1600" kern="0" cap="none" spc="0" normalizeH="0" baseline="0" noProof="0" dirty="0">
                <a:latin typeface="+mn-lt"/>
                <a:ea typeface="+mn-ea"/>
                <a:cs typeface="+mn-cs"/>
              </a:rPr>
              <a:t> </a:t>
            </a:r>
            <a:endParaRPr kumimoji="0" lang="zh-CN" sz="16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16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  <p:controls/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灯片编号占位符 3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  <p:sp>
        <p:nvSpPr>
          <p:cNvPr id="13" name="标题 1"/>
          <p:cNvSpPr txBox="1"/>
          <p:nvPr/>
        </p:nvSpPr>
        <p:spPr bwMode="auto">
          <a:xfrm>
            <a:off x="0" y="2819400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望各位专家提出宝贵意见，谢谢！</a:t>
            </a:r>
            <a:endParaRPr kumimoji="0" lang="en-US" altLang="zh-CN" sz="3200" b="1" kern="0" cap="none" spc="0" normalizeH="0" baseline="0" noProof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marR="0" algn="ctr" defTabSz="914400" eaLnBrk="1" hangingPunct="1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Thanks for experts advice</a:t>
            </a:r>
            <a:r>
              <a:rPr kumimoji="0" lang="zh-CN" altLang="en-US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！</a:t>
            </a:r>
            <a:r>
              <a:rPr kumimoji="0" lang="en-US" altLang="zh-CN" sz="2400" b="1" kern="0" cap="none" spc="0" normalizeH="0" baseline="0" noProof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 </a:t>
            </a:r>
            <a:endParaRPr kumimoji="0" lang="zh-CN" altLang="en-US" sz="2400" b="1" kern="0" cap="none" spc="0" normalizeH="0" baseline="0" noProof="0" dirty="0">
              <a:solidFill>
                <a:schemeClr val="tx2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 descr="sk logo new_画板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"/>
            <a:ext cx="3689350" cy="7512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TABLE_BEAUTIFY" val="smartTable{2a3db64d-8dc4-45b4-86aa-ed4e761efca4}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PP_MARK_KEY" val="52fa6dd4-fb91-41b6-ae2c-0fb680480ca9"/>
  <p:tag name="COMMONDATA" val="eyJoZGlkIjoiZmMxZjBiOGRlMDUzYmMyZDBjZWQ1NjE1ZGRiYjcwMjIifQ=="/>
</p:tagLst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282</Words>
  <Application>WPS 演示</Application>
  <PresentationFormat>全屏显示(4:3)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Times New Roman</vt:lpstr>
      <vt:lpstr>楷体</vt:lpstr>
      <vt:lpstr>Times New Roman</vt:lpstr>
      <vt:lpstr>华文中宋</vt:lpstr>
      <vt:lpstr>Arial Unicode MS</vt:lpstr>
      <vt:lpstr>Calibri</vt:lpstr>
      <vt:lpstr>Office 主题</vt:lpstr>
      <vt:lpstr>项目名称：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RJIRB</dc:creator>
  <cp:lastModifiedBy>祺</cp:lastModifiedBy>
  <cp:revision>106</cp:revision>
  <dcterms:created xsi:type="dcterms:W3CDTF">2017-01-06T08:23:00Z</dcterms:created>
  <dcterms:modified xsi:type="dcterms:W3CDTF">2023-08-08T03:30:28Z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288461F2414C4F22ABF5F5826CE8E799_13</vt:lpwstr>
  </property>
  <property fmtid="{D5CDD505-2E9C-101B-9397-08002B2CF9AE}" pid="4" name="KSOProductBuildVer">
    <vt:lpwstr>2052-11.1.0.14309</vt:lpwstr>
  </property>
</Properties>
</file>